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sldIdLst>
    <p:sldId id="256" r:id="rId2"/>
    <p:sldId id="263" r:id="rId3"/>
    <p:sldId id="274" r:id="rId4"/>
    <p:sldId id="264" r:id="rId5"/>
    <p:sldId id="265" r:id="rId6"/>
    <p:sldId id="277" r:id="rId7"/>
    <p:sldId id="266" r:id="rId8"/>
    <p:sldId id="267" r:id="rId9"/>
    <p:sldId id="268" r:id="rId10"/>
    <p:sldId id="257" r:id="rId11"/>
    <p:sldId id="269" r:id="rId12"/>
    <p:sldId id="276" r:id="rId13"/>
    <p:sldId id="259" r:id="rId14"/>
    <p:sldId id="270" r:id="rId15"/>
    <p:sldId id="261" r:id="rId16"/>
    <p:sldId id="271" r:id="rId17"/>
    <p:sldId id="272" r:id="rId18"/>
    <p:sldId id="273" r:id="rId19"/>
    <p:sldId id="260" r:id="rId20"/>
    <p:sldId id="275" r:id="rId21"/>
    <p:sldId id="258" r:id="rId22"/>
    <p:sldId id="26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69" d="100"/>
          <a:sy n="69" d="100"/>
        </p:scale>
        <p:origin x="60"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EF9B3DCF-3F7D-4B79-83DF-4C380108D544}" type="datetimeFigureOut">
              <a:rPr lang="en-US" smtClean="0"/>
              <a:t>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9321D2-A900-4185-8A4F-70AF4EA6DE03}" type="slidenum">
              <a:rPr lang="en-US" smtClean="0"/>
              <a:t>‹#›</a:t>
            </a:fld>
            <a:endParaRPr lang="en-US"/>
          </a:p>
        </p:txBody>
      </p:sp>
      <p:sp>
        <p:nvSpPr>
          <p:cNvPr id="13" name="Rectangle 12"/>
          <p:cNvSpPr/>
          <p:nvPr/>
        </p:nvSpPr>
        <p:spPr>
          <a:xfrm>
            <a:off x="0" y="-1"/>
            <a:ext cx="12192000" cy="4572001"/>
          </a:xfrm>
          <a:prstGeom prst="rect">
            <a:avLst/>
          </a:prstGeom>
          <a:blipFill dpi="0" rotWithShape="1">
            <a:blip r:embed="rId2">
              <a:duotone>
                <a:schemeClr val="accent1">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477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F9B3DCF-3F7D-4B79-83DF-4C380108D544}" type="datetimeFigureOut">
              <a:rPr lang="en-US" smtClean="0"/>
              <a:t>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9321D2-A900-4185-8A4F-70AF4EA6DE03}" type="slidenum">
              <a:rPr lang="en-US" smtClean="0"/>
              <a:t>‹#›</a:t>
            </a:fld>
            <a:endParaRPr lang="en-US"/>
          </a:p>
        </p:txBody>
      </p:sp>
    </p:spTree>
    <p:extLst>
      <p:ext uri="{BB962C8B-B14F-4D97-AF65-F5344CB8AC3E}">
        <p14:creationId xmlns:p14="http://schemas.microsoft.com/office/powerpoint/2010/main" val="317970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F9B3DCF-3F7D-4B79-83DF-4C380108D544}" type="datetimeFigureOut">
              <a:rPr lang="en-US" smtClean="0"/>
              <a:t>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9321D2-A900-4185-8A4F-70AF4EA6DE03}"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0882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F9B3DCF-3F7D-4B79-83DF-4C380108D544}" type="datetimeFigureOut">
              <a:rPr lang="en-US" smtClean="0"/>
              <a:t>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9321D2-A900-4185-8A4F-70AF4EA6DE03}" type="slidenum">
              <a:rPr lang="en-US" smtClean="0"/>
              <a:t>‹#›</a:t>
            </a:fld>
            <a:endParaRPr lang="en-US"/>
          </a:p>
        </p:txBody>
      </p:sp>
    </p:spTree>
    <p:extLst>
      <p:ext uri="{BB962C8B-B14F-4D97-AF65-F5344CB8AC3E}">
        <p14:creationId xmlns:p14="http://schemas.microsoft.com/office/powerpoint/2010/main" val="1667953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9B3DCF-3F7D-4B79-83DF-4C380108D544}" type="datetimeFigureOut">
              <a:rPr lang="en-US" smtClean="0"/>
              <a:t>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9321D2-A900-4185-8A4F-70AF4EA6DE03}" type="slidenum">
              <a:rPr lang="en-US" smtClean="0"/>
              <a:t>‹#›</a:t>
            </a:fld>
            <a:endParaRPr lang="en-US"/>
          </a:p>
        </p:txBody>
      </p:sp>
      <p:sp>
        <p:nvSpPr>
          <p:cNvPr id="10" name="Rectangle 9"/>
          <p:cNvSpPr/>
          <p:nvPr/>
        </p:nvSpPr>
        <p:spPr>
          <a:xfrm>
            <a:off x="0" y="-1"/>
            <a:ext cx="12192000" cy="4572000"/>
          </a:xfrm>
          <a:prstGeom prst="rect">
            <a:avLst/>
          </a:prstGeom>
          <a:blipFill dpi="0" rotWithShape="1">
            <a:blip r:embed="rId2">
              <a:duotone>
                <a:schemeClr val="accent3">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8928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F9B3DCF-3F7D-4B79-83DF-4C380108D544}" type="datetimeFigureOut">
              <a:rPr lang="en-US" smtClean="0"/>
              <a:t>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9321D2-A900-4185-8A4F-70AF4EA6DE03}" type="slidenum">
              <a:rPr lang="en-US" smtClean="0"/>
              <a:t>‹#›</a:t>
            </a:fld>
            <a:endParaRPr lang="en-US"/>
          </a:p>
        </p:txBody>
      </p:sp>
    </p:spTree>
    <p:extLst>
      <p:ext uri="{BB962C8B-B14F-4D97-AF65-F5344CB8AC3E}">
        <p14:creationId xmlns:p14="http://schemas.microsoft.com/office/powerpoint/2010/main" val="811869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F9B3DCF-3F7D-4B79-83DF-4C380108D544}" type="datetimeFigureOut">
              <a:rPr lang="en-US" smtClean="0"/>
              <a:t>1/7/2016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9321D2-A900-4185-8A4F-70AF4EA6DE03}" type="slidenum">
              <a:rPr lang="en-US" smtClean="0"/>
              <a:t>‹#›</a:t>
            </a:fld>
            <a:endParaRPr lang="en-US"/>
          </a:p>
        </p:txBody>
      </p:sp>
    </p:spTree>
    <p:extLst>
      <p:ext uri="{BB962C8B-B14F-4D97-AF65-F5344CB8AC3E}">
        <p14:creationId xmlns:p14="http://schemas.microsoft.com/office/powerpoint/2010/main" val="88027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F9B3DCF-3F7D-4B79-83DF-4C380108D544}" type="datetimeFigureOut">
              <a:rPr lang="en-US" smtClean="0"/>
              <a:t>1/7/2016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9321D2-A900-4185-8A4F-70AF4EA6DE03}" type="slidenum">
              <a:rPr lang="en-US" smtClean="0"/>
              <a:t>‹#›</a:t>
            </a:fld>
            <a:endParaRPr lang="en-US"/>
          </a:p>
        </p:txBody>
      </p:sp>
    </p:spTree>
    <p:extLst>
      <p:ext uri="{BB962C8B-B14F-4D97-AF65-F5344CB8AC3E}">
        <p14:creationId xmlns:p14="http://schemas.microsoft.com/office/powerpoint/2010/main" val="29496137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9B3DCF-3F7D-4B79-83DF-4C380108D544}" type="datetimeFigureOut">
              <a:rPr lang="en-US" smtClean="0"/>
              <a:t>1/7/2016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9321D2-A900-4185-8A4F-70AF4EA6DE03}" type="slidenum">
              <a:rPr lang="en-US" smtClean="0"/>
              <a:t>‹#›</a:t>
            </a:fld>
            <a:endParaRPr lang="en-US"/>
          </a:p>
        </p:txBody>
      </p:sp>
    </p:spTree>
    <p:extLst>
      <p:ext uri="{BB962C8B-B14F-4D97-AF65-F5344CB8AC3E}">
        <p14:creationId xmlns:p14="http://schemas.microsoft.com/office/powerpoint/2010/main" val="1808587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9B3DCF-3F7D-4B79-83DF-4C380108D544}" type="datetimeFigureOut">
              <a:rPr lang="en-US" smtClean="0"/>
              <a:t>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9321D2-A900-4185-8A4F-70AF4EA6DE03}" type="slidenum">
              <a:rPr lang="en-US" smtClean="0"/>
              <a:t>‹#›</a:t>
            </a:fld>
            <a:endParaRPr lang="en-US"/>
          </a:p>
        </p:txBody>
      </p:sp>
    </p:spTree>
    <p:extLst>
      <p:ext uri="{BB962C8B-B14F-4D97-AF65-F5344CB8AC3E}">
        <p14:creationId xmlns:p14="http://schemas.microsoft.com/office/powerpoint/2010/main" val="2245012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9B3DCF-3F7D-4B79-83DF-4C380108D544}" type="datetimeFigureOut">
              <a:rPr lang="en-US" smtClean="0"/>
              <a:t>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9321D2-A900-4185-8A4F-70AF4EA6DE03}"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3592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EF9B3DCF-3F7D-4B79-83DF-4C380108D544}" type="datetimeFigureOut">
              <a:rPr lang="en-US" smtClean="0"/>
              <a:t>1/7/2016</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EC9321D2-A900-4185-8A4F-70AF4EA6DE03}"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249078"/>
      </p:ext>
    </p:extLst>
  </p:cSld>
  <p:clrMap bg1="dk1" tx1="lt1" bg2="dk2" tx2="lt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Antebellum America – chronological order activity</a:t>
            </a:r>
            <a:endParaRPr lang="en-US" dirty="0"/>
          </a:p>
        </p:txBody>
      </p:sp>
      <p:sp>
        <p:nvSpPr>
          <p:cNvPr id="3" name="Subtitle 2"/>
          <p:cNvSpPr>
            <a:spLocks noGrp="1"/>
          </p:cNvSpPr>
          <p:nvPr>
            <p:ph type="subTitle" idx="1"/>
          </p:nvPr>
        </p:nvSpPr>
        <p:spPr/>
        <p:txBody>
          <a:bodyPr/>
          <a:lstStyle/>
          <a:p>
            <a:r>
              <a:rPr lang="en-US" dirty="0" smtClean="0"/>
              <a:t>Major Events Leading to the Civil War, 1788 - 1861</a:t>
            </a:r>
            <a:endParaRPr lang="en-US" dirty="0"/>
          </a:p>
        </p:txBody>
      </p:sp>
    </p:spTree>
    <p:extLst>
      <p:ext uri="{BB962C8B-B14F-4D97-AF65-F5344CB8AC3E}">
        <p14:creationId xmlns:p14="http://schemas.microsoft.com/office/powerpoint/2010/main" val="3957889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24128" y="585216"/>
            <a:ext cx="9923272" cy="1499616"/>
          </a:xfrm>
        </p:spPr>
        <p:txBody>
          <a:bodyPr/>
          <a:lstStyle/>
          <a:p>
            <a:r>
              <a:rPr lang="en-US" dirty="0" smtClean="0"/>
              <a:t>1788 – the Ratification of the Constitution</a:t>
            </a:r>
            <a:endParaRPr lang="en-US" dirty="0"/>
          </a:p>
        </p:txBody>
      </p:sp>
      <p:sp>
        <p:nvSpPr>
          <p:cNvPr id="5" name="Content Placeholder 4"/>
          <p:cNvSpPr>
            <a:spLocks noGrp="1"/>
          </p:cNvSpPr>
          <p:nvPr>
            <p:ph sz="half" idx="1"/>
          </p:nvPr>
        </p:nvSpPr>
        <p:spPr/>
        <p:txBody>
          <a:bodyPr/>
          <a:lstStyle/>
          <a:p>
            <a:r>
              <a:rPr lang="en-US" dirty="0"/>
              <a:t>When it was ratified in 1788, this document protected the property rights of Southern slave holders in three ways: the Fugitive Slave Act was incorporated, the international slave trade could not be banned for a period of twenty years, and the Three-Fifths Compromise gave Southern states greater representation in the US Congress. </a:t>
            </a:r>
          </a:p>
          <a:p>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985763" y="2084832"/>
            <a:ext cx="5651679" cy="3693668"/>
          </a:xfrm>
        </p:spPr>
      </p:pic>
    </p:spTree>
    <p:extLst>
      <p:ext uri="{BB962C8B-B14F-4D97-AF65-F5344CB8AC3E}">
        <p14:creationId xmlns:p14="http://schemas.microsoft.com/office/powerpoint/2010/main" val="410725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1857 – the </a:t>
            </a:r>
            <a:r>
              <a:rPr lang="en-US" dirty="0" err="1" smtClean="0"/>
              <a:t>dred</a:t>
            </a:r>
            <a:r>
              <a:rPr lang="en-US" dirty="0" smtClean="0"/>
              <a:t> </a:t>
            </a:r>
            <a:r>
              <a:rPr lang="en-US" dirty="0" err="1" smtClean="0"/>
              <a:t>scott</a:t>
            </a:r>
            <a:r>
              <a:rPr lang="en-US" dirty="0" smtClean="0"/>
              <a:t> decision </a:t>
            </a:r>
            <a:endParaRPr lang="en-US" dirty="0"/>
          </a:p>
        </p:txBody>
      </p:sp>
      <p:sp>
        <p:nvSpPr>
          <p:cNvPr id="3" name="Content Placeholder 2"/>
          <p:cNvSpPr>
            <a:spLocks noGrp="1"/>
          </p:cNvSpPr>
          <p:nvPr>
            <p:ph sz="half" idx="1"/>
          </p:nvPr>
        </p:nvSpPr>
        <p:spPr>
          <a:xfrm>
            <a:off x="673100" y="2286000"/>
            <a:ext cx="5105907" cy="4178300"/>
          </a:xfrm>
        </p:spPr>
        <p:txBody>
          <a:bodyPr>
            <a:normAutofit lnSpcReduction="10000"/>
          </a:bodyPr>
          <a:lstStyle/>
          <a:p>
            <a:r>
              <a:rPr lang="en-US" dirty="0"/>
              <a:t>The Supreme Court ruled that slaves – and free blacks – had no rights that white men were bound to respect according to the rules of the Constitution.  Therefore, if a Southern slave owner wanted to move his slaves into free states, he was entitled to do so.  </a:t>
            </a:r>
          </a:p>
          <a:p>
            <a:r>
              <a:rPr lang="en-US" dirty="0" smtClean="0"/>
              <a:t>Dred Scott himself was eventually to receive his freedom thanks to a group of abolitionists who raised money to purchase his freedom, but the Supreme Court decision supported slavery and angered Northerners who opposed slavery.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78834" y="1843863"/>
            <a:ext cx="3200166" cy="4533569"/>
          </a:xfrm>
        </p:spPr>
      </p:pic>
    </p:spTree>
    <p:extLst>
      <p:ext uri="{BB962C8B-B14F-4D97-AF65-F5344CB8AC3E}">
        <p14:creationId xmlns:p14="http://schemas.microsoft.com/office/powerpoint/2010/main" val="4092349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1861 – the Upper south Secedes</a:t>
            </a:r>
            <a:endParaRPr lang="en-US" dirty="0"/>
          </a:p>
        </p:txBody>
      </p:sp>
      <p:sp>
        <p:nvSpPr>
          <p:cNvPr id="3" name="Content Placeholder 2"/>
          <p:cNvSpPr>
            <a:spLocks noGrp="1"/>
          </p:cNvSpPr>
          <p:nvPr>
            <p:ph sz="half" idx="1"/>
          </p:nvPr>
        </p:nvSpPr>
        <p:spPr/>
        <p:txBody>
          <a:bodyPr/>
          <a:lstStyle/>
          <a:p>
            <a:r>
              <a:rPr lang="en-US" dirty="0"/>
              <a:t>After Lincoln called up 75,000 soldiers to put down the revolt in South Carolina, four more states joined the Confederacy: North Carolina, Tennessee, Arkansas, and Virginia. </a:t>
            </a:r>
            <a:endParaRPr lang="en-US" dirty="0" smtClean="0"/>
          </a:p>
          <a:p>
            <a:r>
              <a:rPr lang="en-US" dirty="0" smtClean="0"/>
              <a:t>Virginians were very closely divided on whether or not to secede from the Union.  In fact, the state split in two over the issue.  Ironically, the 48 counties which would become West Virginia (by seceding from the state of Virginia) opposed secession from the Union. </a:t>
            </a:r>
            <a:endParaRPr lang="en-US" dirty="0"/>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116638" y="1934948"/>
            <a:ext cx="5554662" cy="4507381"/>
          </a:xfrm>
        </p:spPr>
      </p:pic>
    </p:spTree>
    <p:extLst>
      <p:ext uri="{BB962C8B-B14F-4D97-AF65-F5344CB8AC3E}">
        <p14:creationId xmlns:p14="http://schemas.microsoft.com/office/powerpoint/2010/main" val="2719197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1820 – The Missouri Compromise</a:t>
            </a:r>
            <a:endParaRPr lang="en-US" dirty="0"/>
          </a:p>
        </p:txBody>
      </p:sp>
      <p:sp>
        <p:nvSpPr>
          <p:cNvPr id="3" name="Content Placeholder 2"/>
          <p:cNvSpPr>
            <a:spLocks noGrp="1"/>
          </p:cNvSpPr>
          <p:nvPr>
            <p:ph sz="half" idx="1"/>
          </p:nvPr>
        </p:nvSpPr>
        <p:spPr/>
        <p:txBody>
          <a:bodyPr/>
          <a:lstStyle/>
          <a:p>
            <a:r>
              <a:rPr lang="en-US" dirty="0"/>
              <a:t>There were three parts to this agreement: </a:t>
            </a:r>
            <a:endParaRPr lang="en-US" dirty="0" smtClean="0"/>
          </a:p>
          <a:p>
            <a:r>
              <a:rPr lang="en-US" dirty="0" smtClean="0"/>
              <a:t>1.  Maine </a:t>
            </a:r>
            <a:r>
              <a:rPr lang="en-US" dirty="0"/>
              <a:t>became a free </a:t>
            </a:r>
            <a:r>
              <a:rPr lang="en-US" dirty="0" smtClean="0"/>
              <a:t>state.</a:t>
            </a:r>
          </a:p>
          <a:p>
            <a:endParaRPr lang="en-US" dirty="0"/>
          </a:p>
          <a:p>
            <a:r>
              <a:rPr lang="en-US" dirty="0" smtClean="0"/>
              <a:t>2.  </a:t>
            </a:r>
            <a:r>
              <a:rPr lang="en-US" dirty="0"/>
              <a:t>Missouri became a slave </a:t>
            </a:r>
            <a:r>
              <a:rPr lang="en-US" dirty="0" smtClean="0"/>
              <a:t>state.</a:t>
            </a:r>
          </a:p>
          <a:p>
            <a:endParaRPr lang="en-US" dirty="0" smtClean="0"/>
          </a:p>
          <a:p>
            <a:r>
              <a:rPr lang="en-US" dirty="0" smtClean="0"/>
              <a:t>3.  </a:t>
            </a:r>
            <a:r>
              <a:rPr lang="en-US" dirty="0"/>
              <a:t>S</a:t>
            </a:r>
            <a:r>
              <a:rPr lang="en-US" dirty="0" smtClean="0"/>
              <a:t>lavery </a:t>
            </a:r>
            <a:r>
              <a:rPr lang="en-US" dirty="0"/>
              <a:t>banned everywhere in America north of the 36°30’ N Latitude line. </a:t>
            </a:r>
          </a:p>
          <a:p>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46738" y="2084832"/>
            <a:ext cx="6017614" cy="3828707"/>
          </a:xfrm>
        </p:spPr>
      </p:pic>
    </p:spTree>
    <p:extLst>
      <p:ext uri="{BB962C8B-B14F-4D97-AF65-F5344CB8AC3E}">
        <p14:creationId xmlns:p14="http://schemas.microsoft.com/office/powerpoint/2010/main" val="2631369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1859 – John Brown Hanged</a:t>
            </a:r>
            <a:endParaRPr lang="en-US" dirty="0"/>
          </a:p>
        </p:txBody>
      </p:sp>
      <p:sp>
        <p:nvSpPr>
          <p:cNvPr id="3" name="Content Placeholder 2"/>
          <p:cNvSpPr>
            <a:spLocks noGrp="1"/>
          </p:cNvSpPr>
          <p:nvPr>
            <p:ph sz="half" idx="1"/>
          </p:nvPr>
        </p:nvSpPr>
        <p:spPr>
          <a:xfrm>
            <a:off x="1024126" y="1841500"/>
            <a:ext cx="6087874" cy="4699000"/>
          </a:xfrm>
        </p:spPr>
        <p:txBody>
          <a:bodyPr>
            <a:normAutofit/>
          </a:bodyPr>
          <a:lstStyle/>
          <a:p>
            <a:r>
              <a:rPr lang="en-US" dirty="0"/>
              <a:t>For the role that he played in the assault on the federal arsenal at Harper’s Ferry, Virginia, this man was executed in 1859 by the state of Virginia. Before he was hanged, he slipped a note to the prison guards, in which stated he was convinced that the United States would only be purged of the sin of slavery by “blood.” </a:t>
            </a:r>
          </a:p>
          <a:p>
            <a:r>
              <a:rPr lang="en-US" dirty="0" smtClean="0"/>
              <a:t>Northerners mourned </a:t>
            </a:r>
            <a:r>
              <a:rPr lang="en-US" dirty="0" smtClean="0"/>
              <a:t>John Brown’s execution </a:t>
            </a:r>
            <a:r>
              <a:rPr lang="en-US" dirty="0" smtClean="0"/>
              <a:t>as the death of a martyr. </a:t>
            </a:r>
          </a:p>
          <a:p>
            <a:r>
              <a:rPr lang="en-US" dirty="0" smtClean="0"/>
              <a:t>Southerners happily celebrated his hanging. </a:t>
            </a:r>
          </a:p>
          <a:p>
            <a:r>
              <a:rPr lang="en-US" dirty="0" smtClean="0"/>
              <a:t>The picture to the right, undoubtedly apocryphal, shows John Brown kissing a black baby on the way to his death.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292030" y="826135"/>
            <a:ext cx="4510767" cy="5572125"/>
          </a:xfrm>
        </p:spPr>
      </p:pic>
    </p:spTree>
    <p:extLst>
      <p:ext uri="{BB962C8B-B14F-4D97-AF65-F5344CB8AC3E}">
        <p14:creationId xmlns:p14="http://schemas.microsoft.com/office/powerpoint/2010/main" val="897390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1837 – Elijah Lovejoy Killed in </a:t>
            </a:r>
            <a:r>
              <a:rPr lang="en-US" dirty="0" err="1" smtClean="0"/>
              <a:t>alton</a:t>
            </a:r>
            <a:r>
              <a:rPr lang="en-US" dirty="0" smtClean="0"/>
              <a:t>, IL</a:t>
            </a:r>
            <a:endParaRPr lang="en-US" dirty="0"/>
          </a:p>
        </p:txBody>
      </p:sp>
      <p:sp>
        <p:nvSpPr>
          <p:cNvPr id="5" name="Content Placeholder 4"/>
          <p:cNvSpPr>
            <a:spLocks noGrp="1"/>
          </p:cNvSpPr>
          <p:nvPr>
            <p:ph sz="half" idx="1"/>
          </p:nvPr>
        </p:nvSpPr>
        <p:spPr>
          <a:xfrm>
            <a:off x="922527" y="1778000"/>
            <a:ext cx="4754880" cy="4023360"/>
          </a:xfrm>
        </p:spPr>
        <p:txBody>
          <a:bodyPr/>
          <a:lstStyle/>
          <a:p>
            <a:r>
              <a:rPr lang="en-US" dirty="0"/>
              <a:t>The first murder of a white abolitionist – carried out by angry pro-slavery whites – took place in Alton, Illinois in 1837.  The mob originally sought to throw his printing press into the Mississippi.  When attempting to defend his property with a gun, he was shot to death. </a:t>
            </a:r>
            <a:endParaRPr lang="en-US" dirty="0" smtClean="0"/>
          </a:p>
          <a:p>
            <a:r>
              <a:rPr lang="en-US" dirty="0" smtClean="0"/>
              <a:t>Elijah Lovejoy’s murder should be an illustration as to how radical the idea of abolitionism was in America during the 1830s.</a:t>
            </a:r>
            <a:endParaRPr lang="en-US" dirty="0"/>
          </a:p>
          <a:p>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17934" y="1778000"/>
            <a:ext cx="5808133" cy="4356100"/>
          </a:xfrm>
        </p:spPr>
      </p:pic>
    </p:spTree>
    <p:extLst>
      <p:ext uri="{BB962C8B-B14F-4D97-AF65-F5344CB8AC3E}">
        <p14:creationId xmlns:p14="http://schemas.microsoft.com/office/powerpoint/2010/main" val="1562826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Presidential election of 1860</a:t>
            </a:r>
            <a:endParaRPr lang="en-US" dirty="0"/>
          </a:p>
        </p:txBody>
      </p:sp>
      <p:sp>
        <p:nvSpPr>
          <p:cNvPr id="3" name="Content Placeholder 2"/>
          <p:cNvSpPr>
            <a:spLocks noGrp="1"/>
          </p:cNvSpPr>
          <p:nvPr>
            <p:ph sz="half" idx="1"/>
          </p:nvPr>
        </p:nvSpPr>
        <p:spPr>
          <a:xfrm>
            <a:off x="1024126" y="1854200"/>
            <a:ext cx="5656073" cy="4455160"/>
          </a:xfrm>
        </p:spPr>
        <p:txBody>
          <a:bodyPr/>
          <a:lstStyle/>
          <a:p>
            <a:r>
              <a:rPr lang="en-US" dirty="0"/>
              <a:t>Abraham Lincoln ran against three other candidates – Bell, Breckinridge, and Douglas during the 1860 campaign.  Although he was not even listed on the ballot in ten southern states and won just over 40% of the popular vote, he still managed to win the Electoral College to secure the Presidency. </a:t>
            </a:r>
          </a:p>
          <a:p>
            <a:r>
              <a:rPr lang="en-US" dirty="0" smtClean="0"/>
              <a:t>The response to his election was immediate and electric.  Southern states began to secede from the Union even before he was sworn into office.  President James Buchanan, meanwhile, did nothing…</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557558" y="1854200"/>
            <a:ext cx="3085041" cy="4621180"/>
          </a:xfrm>
        </p:spPr>
      </p:pic>
    </p:spTree>
    <p:extLst>
      <p:ext uri="{BB962C8B-B14F-4D97-AF65-F5344CB8AC3E}">
        <p14:creationId xmlns:p14="http://schemas.microsoft.com/office/powerpoint/2010/main" val="3366870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1860 – South Carolina Secedes</a:t>
            </a:r>
            <a:endParaRPr lang="en-US" dirty="0"/>
          </a:p>
        </p:txBody>
      </p:sp>
      <p:sp>
        <p:nvSpPr>
          <p:cNvPr id="3" name="Content Placeholder 2"/>
          <p:cNvSpPr>
            <a:spLocks noGrp="1"/>
          </p:cNvSpPr>
          <p:nvPr>
            <p:ph sz="half" idx="1"/>
          </p:nvPr>
        </p:nvSpPr>
        <p:spPr/>
        <p:txBody>
          <a:bodyPr/>
          <a:lstStyle/>
          <a:p>
            <a:r>
              <a:rPr lang="en-US" dirty="0"/>
              <a:t>In December of 1860, months before Abraham Lincoln was even sworn into office, this state seceded from the union.  Within months, a South Carolina militia would begin moving against federal troops at Fort Sumter in Charleston, SC. </a:t>
            </a:r>
          </a:p>
          <a:p>
            <a:r>
              <a:rPr lang="en-US" dirty="0" smtClean="0"/>
              <a:t>Many in South Carolina saw the folly in these actions.  One famous South Carolinian declared “South Carolina is too small to be a republic – and too big to be an insane asylum.”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8270379" y="719330"/>
            <a:ext cx="2880221" cy="5590030"/>
          </a:xfrm>
        </p:spPr>
      </p:pic>
    </p:spTree>
    <p:extLst>
      <p:ext uri="{BB962C8B-B14F-4D97-AF65-F5344CB8AC3E}">
        <p14:creationId xmlns:p14="http://schemas.microsoft.com/office/powerpoint/2010/main" val="3093235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1861 – The Confederacy is formed</a:t>
            </a:r>
            <a:endParaRPr lang="en-US" dirty="0"/>
          </a:p>
        </p:txBody>
      </p:sp>
      <p:sp>
        <p:nvSpPr>
          <p:cNvPr id="3" name="Content Placeholder 2"/>
          <p:cNvSpPr>
            <a:spLocks noGrp="1"/>
          </p:cNvSpPr>
          <p:nvPr>
            <p:ph sz="half" idx="1"/>
          </p:nvPr>
        </p:nvSpPr>
        <p:spPr/>
        <p:txBody>
          <a:bodyPr/>
          <a:lstStyle/>
          <a:p>
            <a:r>
              <a:rPr lang="en-US" dirty="0"/>
              <a:t>Florida, Georgia, Alabama, Mississippi, Louisiana, and Texas joined South Carolina by seceding from the Union and forming the Confederate States of America.  A constitution was written and Jefferson Davis was elected as President of the Confederacy. </a:t>
            </a:r>
          </a:p>
          <a:p>
            <a:r>
              <a:rPr lang="en-US" dirty="0" smtClean="0"/>
              <a:t>The Upper South – including Virginia, North Carolina, Tennessee, and Arkansas – still watched and waited.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884164" y="2286000"/>
            <a:ext cx="6060122" cy="3975100"/>
          </a:xfrm>
        </p:spPr>
      </p:pic>
    </p:spTree>
    <p:extLst>
      <p:ext uri="{BB962C8B-B14F-4D97-AF65-F5344CB8AC3E}">
        <p14:creationId xmlns:p14="http://schemas.microsoft.com/office/powerpoint/2010/main" val="471552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749800"/>
            <a:ext cx="7975600" cy="1866899"/>
          </a:xfrm>
        </p:spPr>
        <p:txBody>
          <a:bodyPr>
            <a:normAutofit/>
          </a:bodyPr>
          <a:lstStyle/>
          <a:p>
            <a:pPr algn="l"/>
            <a:r>
              <a:rPr lang="en-US" sz="2400" dirty="0"/>
              <a:t>This weekly abolitionist newspaper was established in 1831 by William Lloyd Garrison of Boston.  Abolitionism was considered an extremely radical belief in the 1830s, but its popularity would eventually grow.</a:t>
            </a:r>
            <a:br>
              <a:rPr lang="en-US" sz="2400" dirty="0"/>
            </a:br>
            <a:r>
              <a:rPr lang="en-US" sz="2400" dirty="0"/>
              <a:t>William Lloyd Garrison declared, “I will not retreat a single inch, and I will be heard!” </a:t>
            </a:r>
          </a:p>
        </p:txBody>
      </p:sp>
      <p:sp>
        <p:nvSpPr>
          <p:cNvPr id="3" name="Content Placeholder 2"/>
          <p:cNvSpPr>
            <a:spLocks noGrp="1"/>
          </p:cNvSpPr>
          <p:nvPr>
            <p:ph type="body" idx="1"/>
          </p:nvPr>
        </p:nvSpPr>
        <p:spPr/>
        <p:txBody>
          <a:bodyPr>
            <a:noAutofit/>
          </a:bodyPr>
          <a:lstStyle/>
          <a:p>
            <a:r>
              <a:rPr lang="en-US" sz="3600" dirty="0">
                <a:latin typeface="Algerian" panose="04020705040A02060702" pitchFamily="82" charset="0"/>
              </a:rPr>
              <a:t>1831 – </a:t>
            </a:r>
            <a:r>
              <a:rPr lang="en-US" sz="3600" i="1" u="sng" dirty="0">
                <a:latin typeface="Algerian" panose="04020705040A02060702" pitchFamily="82" charset="0"/>
              </a:rPr>
              <a:t>The Liberator </a:t>
            </a:r>
            <a:r>
              <a:rPr lang="en-US" sz="3600" dirty="0">
                <a:latin typeface="Algerian" panose="04020705040A02060702" pitchFamily="82" charset="0"/>
              </a:rPr>
              <a:t>is </a:t>
            </a:r>
            <a:r>
              <a:rPr lang="en-US" sz="3600" dirty="0" smtClean="0">
                <a:latin typeface="Algerian" panose="04020705040A02060702" pitchFamily="82" charset="0"/>
              </a:rPr>
              <a:t>established</a:t>
            </a:r>
            <a:endParaRPr lang="en-US" sz="3600" dirty="0">
              <a:latin typeface="Algerian" panose="04020705040A02060702" pitchFamily="82"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8809" y="0"/>
            <a:ext cx="12470509" cy="4603696"/>
          </a:xfrm>
          <a:prstGeom prst="rect">
            <a:avLst/>
          </a:prstGeom>
        </p:spPr>
      </p:pic>
    </p:spTree>
    <p:extLst>
      <p:ext uri="{BB962C8B-B14F-4D97-AF65-F5344CB8AC3E}">
        <p14:creationId xmlns:p14="http://schemas.microsoft.com/office/powerpoint/2010/main" val="583747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1848 – The Treaty of Guadalupe-Hidalgo</a:t>
            </a:r>
            <a:endParaRPr lang="en-US" dirty="0"/>
          </a:p>
        </p:txBody>
      </p:sp>
      <p:sp>
        <p:nvSpPr>
          <p:cNvPr id="3" name="Content Placeholder 2"/>
          <p:cNvSpPr>
            <a:spLocks noGrp="1"/>
          </p:cNvSpPr>
          <p:nvPr>
            <p:ph sz="half" idx="1"/>
          </p:nvPr>
        </p:nvSpPr>
        <p:spPr>
          <a:xfrm>
            <a:off x="757427" y="1946996"/>
            <a:ext cx="4754880" cy="4527464"/>
          </a:xfrm>
        </p:spPr>
        <p:txBody>
          <a:bodyPr/>
          <a:lstStyle/>
          <a:p>
            <a:r>
              <a:rPr lang="en-US" dirty="0"/>
              <a:t>The Mexican-American War ended with the signing of this treaty.  It secured the United States claims to Texas and added even more land in the Southwest.  Whether or not to allow slavery in the West became a source of bitter debate between Northerners and Southerners</a:t>
            </a:r>
            <a:r>
              <a:rPr lang="en-US" dirty="0" smtClean="0"/>
              <a:t>.</a:t>
            </a:r>
          </a:p>
          <a:p>
            <a:r>
              <a:rPr lang="en-US" dirty="0" smtClean="0"/>
              <a:t>Before the war started, one Northern Democrat who opposed slavery offered the Wilmot Proviso, which was an amendment that would have forbid slavery in any lands conquered during the Mexican War.  It never passed.  </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64200" y="1946996"/>
            <a:ext cx="6045200" cy="4695104"/>
          </a:xfrm>
        </p:spPr>
      </p:pic>
    </p:spTree>
    <p:extLst>
      <p:ext uri="{BB962C8B-B14F-4D97-AF65-F5344CB8AC3E}">
        <p14:creationId xmlns:p14="http://schemas.microsoft.com/office/powerpoint/2010/main" val="1332770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1861 – The bombardment of Fort </a:t>
            </a:r>
            <a:r>
              <a:rPr lang="en-US" dirty="0" err="1" smtClean="0"/>
              <a:t>sumter</a:t>
            </a:r>
            <a:endParaRPr lang="en-US" dirty="0"/>
          </a:p>
        </p:txBody>
      </p:sp>
      <p:sp>
        <p:nvSpPr>
          <p:cNvPr id="3" name="Content Placeholder 2"/>
          <p:cNvSpPr>
            <a:spLocks noGrp="1"/>
          </p:cNvSpPr>
          <p:nvPr>
            <p:ph sz="half" idx="1"/>
          </p:nvPr>
        </p:nvSpPr>
        <p:spPr>
          <a:xfrm>
            <a:off x="1024127" y="1943100"/>
            <a:ext cx="4754880" cy="4366260"/>
          </a:xfrm>
        </p:spPr>
        <p:txBody>
          <a:bodyPr>
            <a:normAutofit lnSpcReduction="10000"/>
          </a:bodyPr>
          <a:lstStyle/>
          <a:p>
            <a:r>
              <a:rPr lang="en-US" dirty="0"/>
              <a:t>The first shots of the Civil War were fired when Confederate General P.T.G. Beauregard began shelling Fort Sumter in Charleston Harbor on April 12, 1861 at 4:30 AM.  Lincoln responds to this act of aggression by calling for 75,000 soldiers to put down the rebellion. </a:t>
            </a:r>
            <a:endParaRPr lang="en-US" dirty="0" smtClean="0"/>
          </a:p>
          <a:p>
            <a:r>
              <a:rPr lang="en-US" dirty="0" smtClean="0"/>
              <a:t>The bombing of Fort Sumter resulted in the surrender of the fort in Charleston Harbor by Colonel Robert Anderson.  No one died during the bombardment, although one Confederate horse and one soldier died during the victory celebration after the battle ended. </a:t>
            </a:r>
            <a:endParaRPr lang="en-US" dirty="0"/>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989638" y="1943100"/>
            <a:ext cx="5516298" cy="4137223"/>
          </a:xfrm>
        </p:spPr>
      </p:pic>
    </p:spTree>
    <p:extLst>
      <p:ext uri="{BB962C8B-B14F-4D97-AF65-F5344CB8AC3E}">
        <p14:creationId xmlns:p14="http://schemas.microsoft.com/office/powerpoint/2010/main" val="14809863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72516"/>
            <a:ext cx="10164572" cy="1499616"/>
          </a:xfrm>
        </p:spPr>
        <p:txBody>
          <a:bodyPr/>
          <a:lstStyle/>
          <a:p>
            <a:r>
              <a:rPr lang="en-US" dirty="0" smtClean="0"/>
              <a:t>1808 – The International slave trade banned</a:t>
            </a:r>
            <a:endParaRPr lang="en-US" dirty="0"/>
          </a:p>
        </p:txBody>
      </p:sp>
      <p:sp>
        <p:nvSpPr>
          <p:cNvPr id="3" name="Content Placeholder 2"/>
          <p:cNvSpPr>
            <a:spLocks noGrp="1"/>
          </p:cNvSpPr>
          <p:nvPr>
            <p:ph sz="half" idx="1"/>
          </p:nvPr>
        </p:nvSpPr>
        <p:spPr/>
        <p:txBody>
          <a:bodyPr/>
          <a:lstStyle/>
          <a:p>
            <a:r>
              <a:rPr lang="en-US" dirty="0"/>
              <a:t>The United States Congress created this law just as soon as the Constitution allowed them too.  From this point forward, slavery would expand only through smuggling, natural increase, and slave traders in the nation already.</a:t>
            </a:r>
          </a:p>
          <a:p>
            <a:r>
              <a:rPr lang="en-US" dirty="0" smtClean="0"/>
              <a:t>Although the Constitution protected and preserved the institution of slavery, this was at least an indication that many Americans opposed the promotion of slavery in the United States.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79007" y="2425700"/>
            <a:ext cx="6094912" cy="3213100"/>
          </a:xfrm>
        </p:spPr>
      </p:pic>
    </p:spTree>
    <p:extLst>
      <p:ext uri="{BB962C8B-B14F-4D97-AF65-F5344CB8AC3E}">
        <p14:creationId xmlns:p14="http://schemas.microsoft.com/office/powerpoint/2010/main" val="36468364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1831 – </a:t>
            </a:r>
            <a:r>
              <a:rPr lang="en-US" dirty="0" err="1" smtClean="0"/>
              <a:t>nat</a:t>
            </a:r>
            <a:r>
              <a:rPr lang="en-US" dirty="0" smtClean="0"/>
              <a:t> turner’s rebellion</a:t>
            </a:r>
            <a:endParaRPr lang="en-US" dirty="0"/>
          </a:p>
        </p:txBody>
      </p:sp>
      <p:sp>
        <p:nvSpPr>
          <p:cNvPr id="5" name="Content Placeholder 4"/>
          <p:cNvSpPr>
            <a:spLocks noGrp="1"/>
          </p:cNvSpPr>
          <p:nvPr>
            <p:ph sz="half" idx="1"/>
          </p:nvPr>
        </p:nvSpPr>
        <p:spPr/>
        <p:txBody>
          <a:bodyPr/>
          <a:lstStyle/>
          <a:p>
            <a:r>
              <a:rPr lang="en-US" dirty="0"/>
              <a:t>The bloodiest slave revolt in all American History took place in Southampton, Virginia.  Fifty-five white were murdered during the massacres.  After the massacre, hundreds of slaves would be executed and Virginians would remain in a state of extreme anxiety for decades</a:t>
            </a:r>
            <a:r>
              <a:rPr lang="en-US" dirty="0" smtClean="0"/>
              <a:t>.</a:t>
            </a:r>
          </a:p>
          <a:p>
            <a:r>
              <a:rPr lang="en-US" dirty="0" smtClean="0"/>
              <a:t>Many historians claim that Nat Turner’s rebellion led to the Southern militia system becoming more widespread, which led to the Civil War.  </a:t>
            </a:r>
            <a:endParaRPr lang="en-US" dirty="0"/>
          </a:p>
          <a:p>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40438" y="2057837"/>
            <a:ext cx="5668698" cy="4251523"/>
          </a:xfrm>
        </p:spPr>
      </p:pic>
    </p:spTree>
    <p:extLst>
      <p:ext uri="{BB962C8B-B14F-4D97-AF65-F5344CB8AC3E}">
        <p14:creationId xmlns:p14="http://schemas.microsoft.com/office/powerpoint/2010/main" val="2244806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1861 – Abraham Lincoln’s Inauguration</a:t>
            </a:r>
            <a:endParaRPr lang="en-US" dirty="0"/>
          </a:p>
        </p:txBody>
      </p:sp>
      <p:sp>
        <p:nvSpPr>
          <p:cNvPr id="3" name="Content Placeholder 2"/>
          <p:cNvSpPr>
            <a:spLocks noGrp="1"/>
          </p:cNvSpPr>
          <p:nvPr>
            <p:ph sz="half" idx="1"/>
          </p:nvPr>
        </p:nvSpPr>
        <p:spPr/>
        <p:txBody>
          <a:bodyPr/>
          <a:lstStyle/>
          <a:p>
            <a:r>
              <a:rPr lang="en-US" dirty="0"/>
              <a:t>Abraham Lincoln was inaugurated in April of 1861.  He replaced James Buchanan, who had done practically nothing to address the growing crisis in America.   </a:t>
            </a:r>
            <a:endParaRPr lang="en-US" dirty="0" smtClean="0"/>
          </a:p>
          <a:p>
            <a:r>
              <a:rPr lang="en-US" dirty="0" smtClean="0"/>
              <a:t>In Lincoln’s inaugural address, he declared that if war was to come, Southerners must fire the first shots, for he would not. When </a:t>
            </a:r>
            <a:r>
              <a:rPr lang="en-US" dirty="0"/>
              <a:t>Lincoln became President, he decided that Fort Sumter must be resupplied, and sent ships to Charleston Harbor for that purpose.</a:t>
            </a:r>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233843" y="1938882"/>
            <a:ext cx="4510357" cy="4522243"/>
          </a:xfrm>
        </p:spPr>
      </p:pic>
    </p:spTree>
    <p:extLst>
      <p:ext uri="{BB962C8B-B14F-4D97-AF65-F5344CB8AC3E}">
        <p14:creationId xmlns:p14="http://schemas.microsoft.com/office/powerpoint/2010/main" val="3530522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471509"/>
            <a:ext cx="6303772" cy="1737360"/>
          </a:xfrm>
        </p:spPr>
        <p:txBody>
          <a:bodyPr/>
          <a:lstStyle/>
          <a:p>
            <a:r>
              <a:rPr lang="en-US" dirty="0" smtClean="0"/>
              <a:t>The Compromise of 1850</a:t>
            </a:r>
            <a:endParaRPr lang="en-US"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413248" y="1970297"/>
            <a:ext cx="6431025" cy="4336711"/>
          </a:xfrm>
        </p:spPr>
      </p:pic>
      <p:sp>
        <p:nvSpPr>
          <p:cNvPr id="6" name="Text Placeholder 5"/>
          <p:cNvSpPr>
            <a:spLocks noGrp="1"/>
          </p:cNvSpPr>
          <p:nvPr>
            <p:ph type="body" sz="half" idx="2"/>
          </p:nvPr>
        </p:nvSpPr>
        <p:spPr>
          <a:xfrm>
            <a:off x="1024128" y="1970297"/>
            <a:ext cx="4389120" cy="4544803"/>
          </a:xfrm>
        </p:spPr>
        <p:txBody>
          <a:bodyPr/>
          <a:lstStyle/>
          <a:p>
            <a:r>
              <a:rPr lang="en-US" dirty="0"/>
              <a:t>The Compromise of 1850 had five parts: </a:t>
            </a:r>
            <a:endParaRPr lang="en-US" dirty="0" smtClean="0"/>
          </a:p>
          <a:p>
            <a:endParaRPr lang="en-US" dirty="0" smtClean="0"/>
          </a:p>
          <a:p>
            <a:r>
              <a:rPr lang="en-US" dirty="0" smtClean="0"/>
              <a:t>1.  California enter the US as a free state. </a:t>
            </a:r>
          </a:p>
          <a:p>
            <a:pPr marL="342900" indent="-342900">
              <a:buAutoNum type="arabicPeriod" startAt="2"/>
            </a:pPr>
            <a:r>
              <a:rPr lang="en-US" dirty="0" smtClean="0"/>
              <a:t>The slave </a:t>
            </a:r>
            <a:r>
              <a:rPr lang="en-US" dirty="0"/>
              <a:t>trade was </a:t>
            </a:r>
            <a:r>
              <a:rPr lang="en-US" dirty="0" smtClean="0"/>
              <a:t>banned.</a:t>
            </a:r>
          </a:p>
          <a:p>
            <a:pPr marL="342900" indent="-342900">
              <a:buAutoNum type="arabicPeriod" startAt="3"/>
            </a:pPr>
            <a:r>
              <a:rPr lang="en-US" dirty="0" smtClean="0"/>
              <a:t>The </a:t>
            </a:r>
            <a:r>
              <a:rPr lang="en-US" dirty="0"/>
              <a:t>Fugitive Slave Act would be strictly enforced, </a:t>
            </a:r>
            <a:r>
              <a:rPr lang="en-US" dirty="0" smtClean="0"/>
              <a:t>to the delight of Southern slave owners but to the chagrin of Northerners.</a:t>
            </a:r>
          </a:p>
          <a:p>
            <a:pPr marL="342900" indent="-342900">
              <a:buAutoNum type="arabicPeriod" startAt="3"/>
            </a:pPr>
            <a:r>
              <a:rPr lang="en-US" dirty="0" smtClean="0"/>
              <a:t>Utah </a:t>
            </a:r>
            <a:r>
              <a:rPr lang="en-US" dirty="0"/>
              <a:t>and New Mexico territories were formed</a:t>
            </a:r>
            <a:r>
              <a:rPr lang="en-US" dirty="0" smtClean="0"/>
              <a:t>, using part of the territory which had once been Texas.</a:t>
            </a:r>
          </a:p>
          <a:p>
            <a:pPr marL="342900" indent="-342900">
              <a:buAutoNum type="arabicPeriod" startAt="3"/>
            </a:pPr>
            <a:r>
              <a:rPr lang="en-US" dirty="0"/>
              <a:t>T</a:t>
            </a:r>
            <a:r>
              <a:rPr lang="en-US" dirty="0" smtClean="0"/>
              <a:t>he </a:t>
            </a:r>
            <a:r>
              <a:rPr lang="en-US" dirty="0"/>
              <a:t>slavery issued would be determined by popular sovereignty. </a:t>
            </a:r>
          </a:p>
          <a:p>
            <a:endParaRPr lang="en-US" dirty="0"/>
          </a:p>
        </p:txBody>
      </p:sp>
    </p:spTree>
    <p:extLst>
      <p:ext uri="{BB962C8B-B14F-4D97-AF65-F5344CB8AC3E}">
        <p14:creationId xmlns:p14="http://schemas.microsoft.com/office/powerpoint/2010/main" val="372055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1852 – </a:t>
            </a:r>
            <a:r>
              <a:rPr lang="en-US" i="1" u="sng" dirty="0" smtClean="0"/>
              <a:t>Uncle Tom’s Cabin </a:t>
            </a:r>
            <a:r>
              <a:rPr lang="en-US" dirty="0" smtClean="0"/>
              <a:t>is a best seller</a:t>
            </a:r>
            <a:endParaRPr lang="en-US" dirty="0"/>
          </a:p>
        </p:txBody>
      </p:sp>
      <p:sp>
        <p:nvSpPr>
          <p:cNvPr id="6" name="Content Placeholder 5"/>
          <p:cNvSpPr>
            <a:spLocks noGrp="1"/>
          </p:cNvSpPr>
          <p:nvPr>
            <p:ph sz="half" idx="1"/>
          </p:nvPr>
        </p:nvSpPr>
        <p:spPr/>
        <p:txBody>
          <a:bodyPr/>
          <a:lstStyle/>
          <a:p>
            <a:r>
              <a:rPr lang="en-US" dirty="0"/>
              <a:t>Harriet Beecher Stowe authored this abolitionist novel in 1852, the sad story of a loyal slave who was beaten to death by his master.  The master was a Northerner living in Kentucky, where slavery was legal.  Stowe hoped Northern readers would understand that they were complicit in the crime of slavery. </a:t>
            </a:r>
            <a:r>
              <a:rPr lang="en-US" dirty="0" smtClean="0"/>
              <a:t>The book was read by hundreds of thousands of Americans and even Queen Victoria of England teared up while reading the novel.</a:t>
            </a:r>
            <a:endParaRPr lang="en-US" dirty="0"/>
          </a:p>
          <a:p>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84164" y="2209292"/>
            <a:ext cx="6020732" cy="4100068"/>
          </a:xfrm>
        </p:spPr>
      </p:pic>
    </p:spTree>
    <p:extLst>
      <p:ext uri="{BB962C8B-B14F-4D97-AF65-F5344CB8AC3E}">
        <p14:creationId xmlns:p14="http://schemas.microsoft.com/office/powerpoint/2010/main" val="48471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1861 – the Battle of Manassas junction </a:t>
            </a:r>
            <a:endParaRPr lang="en-US" dirty="0"/>
          </a:p>
        </p:txBody>
      </p:sp>
      <p:sp>
        <p:nvSpPr>
          <p:cNvPr id="3" name="Content Placeholder 2"/>
          <p:cNvSpPr>
            <a:spLocks noGrp="1"/>
          </p:cNvSpPr>
          <p:nvPr>
            <p:ph sz="half" idx="1"/>
          </p:nvPr>
        </p:nvSpPr>
        <p:spPr/>
        <p:txBody>
          <a:bodyPr/>
          <a:lstStyle/>
          <a:p>
            <a:r>
              <a:rPr lang="en-US" dirty="0"/>
              <a:t>The first major battle of the Civil War took place in Virginia, just south of Washington D.C. at a railroad junction near Bull Run.  Overconfident Union soldiers were met by Thomas “Stonewall” Jackson and sent into a hasty, disorganized retreat known as “The Great Skedaddle.”  It was an embarrassing loss for the Union, and an indication that this would be a long, bloody war.</a:t>
            </a:r>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027738" y="2084832"/>
            <a:ext cx="5554662" cy="4147480"/>
          </a:xfrm>
        </p:spPr>
      </p:pic>
    </p:spTree>
    <p:extLst>
      <p:ext uri="{BB962C8B-B14F-4D97-AF65-F5344CB8AC3E}">
        <p14:creationId xmlns:p14="http://schemas.microsoft.com/office/powerpoint/2010/main" val="10847253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1854 – the Kansas-Nebraska act</a:t>
            </a:r>
            <a:endParaRPr lang="en-US" dirty="0"/>
          </a:p>
        </p:txBody>
      </p:sp>
      <p:sp>
        <p:nvSpPr>
          <p:cNvPr id="3" name="Content Placeholder 2"/>
          <p:cNvSpPr>
            <a:spLocks noGrp="1"/>
          </p:cNvSpPr>
          <p:nvPr>
            <p:ph sz="half" idx="1"/>
          </p:nvPr>
        </p:nvSpPr>
        <p:spPr/>
        <p:txBody>
          <a:bodyPr/>
          <a:lstStyle/>
          <a:p>
            <a:r>
              <a:rPr lang="en-US" dirty="0"/>
              <a:t>The passage of this act by Congress in 1854 overturned the old Missouri Compromise.  It created two new territories on the Great Plains, and allowed popular sovereignty to determine the slavery issue there.  Almost immediately, fighting broke out between abolitionist settlers and pro-slavery “Jayhawkers” in the “Bleeding” territories. </a:t>
            </a:r>
          </a:p>
          <a:p>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7" y="2084833"/>
            <a:ext cx="5834361" cy="3733990"/>
          </a:xfrm>
        </p:spPr>
      </p:pic>
    </p:spTree>
    <p:extLst>
      <p:ext uri="{BB962C8B-B14F-4D97-AF65-F5344CB8AC3E}">
        <p14:creationId xmlns:p14="http://schemas.microsoft.com/office/powerpoint/2010/main" val="198724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1856 – Pottawatomie creek Massacre</a:t>
            </a:r>
            <a:endParaRPr lang="en-US" dirty="0"/>
          </a:p>
        </p:txBody>
      </p:sp>
      <p:sp>
        <p:nvSpPr>
          <p:cNvPr id="3" name="Content Placeholder 2"/>
          <p:cNvSpPr>
            <a:spLocks noGrp="1"/>
          </p:cNvSpPr>
          <p:nvPr>
            <p:ph sz="half" idx="1"/>
          </p:nvPr>
        </p:nvSpPr>
        <p:spPr/>
        <p:txBody>
          <a:bodyPr/>
          <a:lstStyle/>
          <a:p>
            <a:r>
              <a:rPr lang="en-US" dirty="0"/>
              <a:t>John Brown and several of his sons hacked a group of pro-slavery men to death with broadswords here in 1856. </a:t>
            </a:r>
            <a:r>
              <a:rPr lang="en-US" dirty="0" smtClean="0"/>
              <a:t>  In order to frighten away pro-slavery leaders, they executed the men in cold blood and left the bodies – hacked to pieces – to be discovered by other “Jayhawkers.”  John Brown and his sons </a:t>
            </a:r>
            <a:r>
              <a:rPr lang="en-US" dirty="0"/>
              <a:t>were involved in the violence which is remembered as “Bleeding Kansas” today.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59438" y="2286000"/>
            <a:ext cx="6171010" cy="3606800"/>
          </a:xfrm>
        </p:spPr>
      </p:pic>
    </p:spTree>
    <p:extLst>
      <p:ext uri="{BB962C8B-B14F-4D97-AF65-F5344CB8AC3E}">
        <p14:creationId xmlns:p14="http://schemas.microsoft.com/office/powerpoint/2010/main" val="197166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1856 – The Republican Party Founded</a:t>
            </a:r>
            <a:endParaRPr lang="en-US" dirty="0"/>
          </a:p>
        </p:txBody>
      </p:sp>
      <p:sp>
        <p:nvSpPr>
          <p:cNvPr id="3" name="Content Placeholder 2"/>
          <p:cNvSpPr>
            <a:spLocks noGrp="1"/>
          </p:cNvSpPr>
          <p:nvPr>
            <p:ph sz="half" idx="1"/>
          </p:nvPr>
        </p:nvSpPr>
        <p:spPr/>
        <p:txBody>
          <a:bodyPr/>
          <a:lstStyle/>
          <a:p>
            <a:r>
              <a:rPr lang="en-US" dirty="0"/>
              <a:t>This political party was founded based on the idea of free men, free land, and free labor.  The party opposed any extension of slavery into the Western territories. Their first candidate, John C. Fremont,  ran for President in 1856.  Their second was Abraham Lincoln!</a:t>
            </a:r>
          </a:p>
          <a:p>
            <a:r>
              <a:rPr lang="en-US" dirty="0" smtClean="0"/>
              <a:t>Although their anti-slavery plank is best remembered, the Republicans had some less than democratic ideas, as well.  Most notably, they were very much anti-immigrants.</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063344" y="1955800"/>
            <a:ext cx="5635849" cy="4352925"/>
          </a:xfrm>
        </p:spPr>
      </p:pic>
    </p:spTree>
    <p:extLst>
      <p:ext uri="{BB962C8B-B14F-4D97-AF65-F5344CB8AC3E}">
        <p14:creationId xmlns:p14="http://schemas.microsoft.com/office/powerpoint/2010/main" val="25940112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A41AC481-B287-49C8-90EF-C669597D2D0A}"/>
    </a:ext>
  </a:extLst>
</a:theme>
</file>

<file path=docProps/app.xml><?xml version="1.0" encoding="utf-8"?>
<Properties xmlns="http://schemas.openxmlformats.org/officeDocument/2006/extended-properties" xmlns:vt="http://schemas.openxmlformats.org/officeDocument/2006/docPropsVTypes">
  <Template>Integral</Template>
  <TotalTime>105</TotalTime>
  <Words>1702</Words>
  <Application>Microsoft Office PowerPoint</Application>
  <PresentationFormat>Widescreen</PresentationFormat>
  <Paragraphs>70</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Algerian</vt:lpstr>
      <vt:lpstr>Tw Cen MT</vt:lpstr>
      <vt:lpstr>Tw Cen MT Condensed</vt:lpstr>
      <vt:lpstr>Wingdings 3</vt:lpstr>
      <vt:lpstr>Integral</vt:lpstr>
      <vt:lpstr>Antebellum America – chronological order activity</vt:lpstr>
      <vt:lpstr>1848 – The Treaty of Guadalupe-Hidalgo</vt:lpstr>
      <vt:lpstr>1861 – Abraham Lincoln’s Inauguration</vt:lpstr>
      <vt:lpstr>The Compromise of 1850</vt:lpstr>
      <vt:lpstr>1852 – Uncle Tom’s Cabin is a best seller</vt:lpstr>
      <vt:lpstr>1861 – the Battle of Manassas junction </vt:lpstr>
      <vt:lpstr>1854 – the Kansas-Nebraska act</vt:lpstr>
      <vt:lpstr>1856 – Pottawatomie creek Massacre</vt:lpstr>
      <vt:lpstr>1856 – The Republican Party Founded</vt:lpstr>
      <vt:lpstr>1788 – the Ratification of the Constitution</vt:lpstr>
      <vt:lpstr>1857 – the dred scott decision </vt:lpstr>
      <vt:lpstr>1861 – the Upper south Secedes</vt:lpstr>
      <vt:lpstr>1820 – The Missouri Compromise</vt:lpstr>
      <vt:lpstr>1859 – John Brown Hanged</vt:lpstr>
      <vt:lpstr>1837 – Elijah Lovejoy Killed in alton, IL</vt:lpstr>
      <vt:lpstr>The Presidential election of 1860</vt:lpstr>
      <vt:lpstr>1860 – South Carolina Secedes</vt:lpstr>
      <vt:lpstr>1861 – The Confederacy is formed</vt:lpstr>
      <vt:lpstr>This weekly abolitionist newspaper was established in 1831 by William Lloyd Garrison of Boston.  Abolitionism was considered an extremely radical belief in the 1830s, but its popularity would eventually grow. William Lloyd Garrison declared, “I will not retreat a single inch, and I will be heard!” </vt:lpstr>
      <vt:lpstr>1861 – The bombardment of Fort sumter</vt:lpstr>
      <vt:lpstr>1808 – The International slave trade banned</vt:lpstr>
      <vt:lpstr>1831 – nat turner’s rebellion</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Antebellum America – chronological order activity</dc:title>
  <dc:creator>Adam Henry</dc:creator>
  <cp:lastModifiedBy>Adam Henry</cp:lastModifiedBy>
  <cp:revision>11</cp:revision>
  <dcterms:created xsi:type="dcterms:W3CDTF">2016-01-05T15:36:20Z</dcterms:created>
  <dcterms:modified xsi:type="dcterms:W3CDTF">2016-01-07T13:37:09Z</dcterms:modified>
</cp:coreProperties>
</file>